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311" r:id="rId3"/>
    <p:sldId id="331" r:id="rId4"/>
    <p:sldId id="322" r:id="rId5"/>
    <p:sldId id="332" r:id="rId6"/>
    <p:sldId id="333" r:id="rId7"/>
    <p:sldId id="334" r:id="rId8"/>
    <p:sldId id="321" r:id="rId9"/>
    <p:sldId id="336" r:id="rId10"/>
    <p:sldId id="338" r:id="rId11"/>
    <p:sldId id="339" r:id="rId12"/>
    <p:sldId id="340" r:id="rId13"/>
    <p:sldId id="341" r:id="rId14"/>
    <p:sldId id="337" r:id="rId15"/>
    <p:sldId id="342" r:id="rId16"/>
    <p:sldId id="343" r:id="rId17"/>
    <p:sldId id="344" r:id="rId18"/>
    <p:sldId id="34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801" autoAdjust="0"/>
    <p:restoredTop sz="94651" autoAdjust="0"/>
  </p:normalViewPr>
  <p:slideViewPr>
    <p:cSldViewPr snapToGrid="0">
      <p:cViewPr varScale="1">
        <p:scale>
          <a:sx n="104" d="100"/>
          <a:sy n="104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675E3C-D0CC-4E22-B8A9-B471ECFB6B9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1ACD98E-FE99-4E90-9A37-8C717B0CA116}">
      <dgm:prSet/>
      <dgm:spPr/>
      <dgm:t>
        <a:bodyPr/>
        <a:lstStyle/>
        <a:p>
          <a:r>
            <a:rPr lang="en-US"/>
            <a:t>IT’S ALL ABOUT THE HEART</a:t>
          </a:r>
        </a:p>
      </dgm:t>
    </dgm:pt>
    <dgm:pt modelId="{101E4425-FAE9-4F4A-AAC7-EF5866ECE2B3}" type="parTrans" cxnId="{F0A6D579-3804-4A72-BD4D-14928F25956E}">
      <dgm:prSet/>
      <dgm:spPr/>
      <dgm:t>
        <a:bodyPr/>
        <a:lstStyle/>
        <a:p>
          <a:endParaRPr lang="en-US"/>
        </a:p>
      </dgm:t>
    </dgm:pt>
    <dgm:pt modelId="{3E17DAD1-BA9D-44F5-8FF5-F49D2B572909}" type="sibTrans" cxnId="{F0A6D579-3804-4A72-BD4D-14928F25956E}">
      <dgm:prSet/>
      <dgm:spPr/>
      <dgm:t>
        <a:bodyPr/>
        <a:lstStyle/>
        <a:p>
          <a:endParaRPr lang="en-US"/>
        </a:p>
      </dgm:t>
    </dgm:pt>
    <dgm:pt modelId="{1E26DC25-A651-4F20-9513-05932666CE5A}">
      <dgm:prSet/>
      <dgm:spPr/>
      <dgm:t>
        <a:bodyPr/>
        <a:lstStyle/>
        <a:p>
          <a:r>
            <a:rPr lang="en-US"/>
            <a:t>A HEART THAT HAS EYES AND FEET</a:t>
          </a:r>
        </a:p>
      </dgm:t>
    </dgm:pt>
    <dgm:pt modelId="{7E6AC353-B6ED-4CF9-BB41-37CDD9F6DA9B}" type="parTrans" cxnId="{7DD3999B-1F03-4BE0-88DA-D2650ABBBA76}">
      <dgm:prSet/>
      <dgm:spPr/>
      <dgm:t>
        <a:bodyPr/>
        <a:lstStyle/>
        <a:p>
          <a:endParaRPr lang="en-US"/>
        </a:p>
      </dgm:t>
    </dgm:pt>
    <dgm:pt modelId="{054C148C-C9CA-4877-B217-99A7FEA289DA}" type="sibTrans" cxnId="{7DD3999B-1F03-4BE0-88DA-D2650ABBBA76}">
      <dgm:prSet/>
      <dgm:spPr/>
      <dgm:t>
        <a:bodyPr/>
        <a:lstStyle/>
        <a:p>
          <a:endParaRPr lang="en-US"/>
        </a:p>
      </dgm:t>
    </dgm:pt>
    <dgm:pt modelId="{E0DEBADC-BAC6-4DEB-9701-37032A9929E6}" type="pres">
      <dgm:prSet presAssocID="{80675E3C-D0CC-4E22-B8A9-B471ECFB6B9F}" presName="root" presStyleCnt="0">
        <dgm:presLayoutVars>
          <dgm:dir/>
          <dgm:resizeHandles val="exact"/>
        </dgm:presLayoutVars>
      </dgm:prSet>
      <dgm:spPr/>
    </dgm:pt>
    <dgm:pt modelId="{D16EBE11-6A9E-4156-9D86-C7825C6F9E29}" type="pres">
      <dgm:prSet presAssocID="{E1ACD98E-FE99-4E90-9A37-8C717B0CA116}" presName="compNode" presStyleCnt="0"/>
      <dgm:spPr/>
    </dgm:pt>
    <dgm:pt modelId="{4FAA4355-F9DB-4A4D-A36E-540A824B1394}" type="pres">
      <dgm:prSet presAssocID="{E1ACD98E-FE99-4E90-9A37-8C717B0CA116}" presName="bgRect" presStyleLbl="bgShp" presStyleIdx="0" presStyleCnt="2"/>
      <dgm:spPr/>
    </dgm:pt>
    <dgm:pt modelId="{9A9E3CAC-FAA3-4A7E-8C34-2847817098B2}" type="pres">
      <dgm:prSet presAssocID="{E1ACD98E-FE99-4E90-9A37-8C717B0CA11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0F9CEA3C-EBFD-4BEE-B0AA-1C3E021DEB06}" type="pres">
      <dgm:prSet presAssocID="{E1ACD98E-FE99-4E90-9A37-8C717B0CA116}" presName="spaceRect" presStyleCnt="0"/>
      <dgm:spPr/>
    </dgm:pt>
    <dgm:pt modelId="{BD6D4B20-483D-4F11-B654-7E6C6D225808}" type="pres">
      <dgm:prSet presAssocID="{E1ACD98E-FE99-4E90-9A37-8C717B0CA116}" presName="parTx" presStyleLbl="revTx" presStyleIdx="0" presStyleCnt="2">
        <dgm:presLayoutVars>
          <dgm:chMax val="0"/>
          <dgm:chPref val="0"/>
        </dgm:presLayoutVars>
      </dgm:prSet>
      <dgm:spPr/>
    </dgm:pt>
    <dgm:pt modelId="{8003B35A-B026-438B-AFC3-C5998270DA76}" type="pres">
      <dgm:prSet presAssocID="{3E17DAD1-BA9D-44F5-8FF5-F49D2B572909}" presName="sibTrans" presStyleCnt="0"/>
      <dgm:spPr/>
    </dgm:pt>
    <dgm:pt modelId="{5FE91026-924F-44D2-B929-E2FD07D6F1E9}" type="pres">
      <dgm:prSet presAssocID="{1E26DC25-A651-4F20-9513-05932666CE5A}" presName="compNode" presStyleCnt="0"/>
      <dgm:spPr/>
    </dgm:pt>
    <dgm:pt modelId="{8D69BEDF-3AF1-47D9-B68F-53E72DA6C968}" type="pres">
      <dgm:prSet presAssocID="{1E26DC25-A651-4F20-9513-05932666CE5A}" presName="bgRect" presStyleLbl="bgShp" presStyleIdx="1" presStyleCnt="2"/>
      <dgm:spPr/>
    </dgm:pt>
    <dgm:pt modelId="{30F77537-B9CB-431C-B64C-3F6948D9F387}" type="pres">
      <dgm:prSet presAssocID="{1E26DC25-A651-4F20-9513-05932666CE5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print"/>
        </a:ext>
      </dgm:extLst>
    </dgm:pt>
    <dgm:pt modelId="{9CFAF790-1F7E-49A7-9311-511A345F0079}" type="pres">
      <dgm:prSet presAssocID="{1E26DC25-A651-4F20-9513-05932666CE5A}" presName="spaceRect" presStyleCnt="0"/>
      <dgm:spPr/>
    </dgm:pt>
    <dgm:pt modelId="{9803CB98-D60F-4656-8C16-D62C5A5D0933}" type="pres">
      <dgm:prSet presAssocID="{1E26DC25-A651-4F20-9513-05932666CE5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52B3464-03FC-4AB5-A606-3C39D4547827}" type="presOf" srcId="{1E26DC25-A651-4F20-9513-05932666CE5A}" destId="{9803CB98-D60F-4656-8C16-D62C5A5D0933}" srcOrd="0" destOrd="0" presId="urn:microsoft.com/office/officeart/2018/2/layout/IconVerticalSolidList"/>
    <dgm:cxn modelId="{64B8E568-0359-4586-BD82-2FF7B99DCB5C}" type="presOf" srcId="{80675E3C-D0CC-4E22-B8A9-B471ECFB6B9F}" destId="{E0DEBADC-BAC6-4DEB-9701-37032A9929E6}" srcOrd="0" destOrd="0" presId="urn:microsoft.com/office/officeart/2018/2/layout/IconVerticalSolidList"/>
    <dgm:cxn modelId="{F0A6D579-3804-4A72-BD4D-14928F25956E}" srcId="{80675E3C-D0CC-4E22-B8A9-B471ECFB6B9F}" destId="{E1ACD98E-FE99-4E90-9A37-8C717B0CA116}" srcOrd="0" destOrd="0" parTransId="{101E4425-FAE9-4F4A-AAC7-EF5866ECE2B3}" sibTransId="{3E17DAD1-BA9D-44F5-8FF5-F49D2B572909}"/>
    <dgm:cxn modelId="{7DD3999B-1F03-4BE0-88DA-D2650ABBBA76}" srcId="{80675E3C-D0CC-4E22-B8A9-B471ECFB6B9F}" destId="{1E26DC25-A651-4F20-9513-05932666CE5A}" srcOrd="1" destOrd="0" parTransId="{7E6AC353-B6ED-4CF9-BB41-37CDD9F6DA9B}" sibTransId="{054C148C-C9CA-4877-B217-99A7FEA289DA}"/>
    <dgm:cxn modelId="{8258F8A5-D28B-4536-BA84-0FC4A8FD4629}" type="presOf" srcId="{E1ACD98E-FE99-4E90-9A37-8C717B0CA116}" destId="{BD6D4B20-483D-4F11-B654-7E6C6D225808}" srcOrd="0" destOrd="0" presId="urn:microsoft.com/office/officeart/2018/2/layout/IconVerticalSolidList"/>
    <dgm:cxn modelId="{8DAE9DE4-92CE-41C4-9BEF-368D91F6F367}" type="presParOf" srcId="{E0DEBADC-BAC6-4DEB-9701-37032A9929E6}" destId="{D16EBE11-6A9E-4156-9D86-C7825C6F9E29}" srcOrd="0" destOrd="0" presId="urn:microsoft.com/office/officeart/2018/2/layout/IconVerticalSolidList"/>
    <dgm:cxn modelId="{C5014B88-7111-4C6F-9022-6DF0878BAA7D}" type="presParOf" srcId="{D16EBE11-6A9E-4156-9D86-C7825C6F9E29}" destId="{4FAA4355-F9DB-4A4D-A36E-540A824B1394}" srcOrd="0" destOrd="0" presId="urn:microsoft.com/office/officeart/2018/2/layout/IconVerticalSolidList"/>
    <dgm:cxn modelId="{0A7FCBD8-DC5A-4BA8-BE6F-0547089A91DB}" type="presParOf" srcId="{D16EBE11-6A9E-4156-9D86-C7825C6F9E29}" destId="{9A9E3CAC-FAA3-4A7E-8C34-2847817098B2}" srcOrd="1" destOrd="0" presId="urn:microsoft.com/office/officeart/2018/2/layout/IconVerticalSolidList"/>
    <dgm:cxn modelId="{18E24619-F784-4B65-AB09-C43CCE7160E1}" type="presParOf" srcId="{D16EBE11-6A9E-4156-9D86-C7825C6F9E29}" destId="{0F9CEA3C-EBFD-4BEE-B0AA-1C3E021DEB06}" srcOrd="2" destOrd="0" presId="urn:microsoft.com/office/officeart/2018/2/layout/IconVerticalSolidList"/>
    <dgm:cxn modelId="{EEE72D49-363B-44C6-90AF-5C76C638B7C2}" type="presParOf" srcId="{D16EBE11-6A9E-4156-9D86-C7825C6F9E29}" destId="{BD6D4B20-483D-4F11-B654-7E6C6D225808}" srcOrd="3" destOrd="0" presId="urn:microsoft.com/office/officeart/2018/2/layout/IconVerticalSolidList"/>
    <dgm:cxn modelId="{3695CBCF-9699-4344-B5D2-C918D97D2A9A}" type="presParOf" srcId="{E0DEBADC-BAC6-4DEB-9701-37032A9929E6}" destId="{8003B35A-B026-438B-AFC3-C5998270DA76}" srcOrd="1" destOrd="0" presId="urn:microsoft.com/office/officeart/2018/2/layout/IconVerticalSolidList"/>
    <dgm:cxn modelId="{7672AB96-FF1B-482D-BDAB-075A7292740C}" type="presParOf" srcId="{E0DEBADC-BAC6-4DEB-9701-37032A9929E6}" destId="{5FE91026-924F-44D2-B929-E2FD07D6F1E9}" srcOrd="2" destOrd="0" presId="urn:microsoft.com/office/officeart/2018/2/layout/IconVerticalSolidList"/>
    <dgm:cxn modelId="{45AA69CF-105D-4B26-8F02-902431E6E96C}" type="presParOf" srcId="{5FE91026-924F-44D2-B929-E2FD07D6F1E9}" destId="{8D69BEDF-3AF1-47D9-B68F-53E72DA6C968}" srcOrd="0" destOrd="0" presId="urn:microsoft.com/office/officeart/2018/2/layout/IconVerticalSolidList"/>
    <dgm:cxn modelId="{940D9DD7-B489-4D9E-AC75-295B908EFBBE}" type="presParOf" srcId="{5FE91026-924F-44D2-B929-E2FD07D6F1E9}" destId="{30F77537-B9CB-431C-B64C-3F6948D9F387}" srcOrd="1" destOrd="0" presId="urn:microsoft.com/office/officeart/2018/2/layout/IconVerticalSolidList"/>
    <dgm:cxn modelId="{5E0E7A30-7B46-4547-B084-688A9C12C65C}" type="presParOf" srcId="{5FE91026-924F-44D2-B929-E2FD07D6F1E9}" destId="{9CFAF790-1F7E-49A7-9311-511A345F0079}" srcOrd="2" destOrd="0" presId="urn:microsoft.com/office/officeart/2018/2/layout/IconVerticalSolidList"/>
    <dgm:cxn modelId="{43491297-3E94-48B8-81D3-E6D6BD11A57C}" type="presParOf" srcId="{5FE91026-924F-44D2-B929-E2FD07D6F1E9}" destId="{9803CB98-D60F-4656-8C16-D62C5A5D093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A4355-F9DB-4A4D-A36E-540A824B1394}">
      <dsp:nvSpPr>
        <dsp:cNvPr id="0" name=""/>
        <dsp:cNvSpPr/>
      </dsp:nvSpPr>
      <dsp:spPr>
        <a:xfrm>
          <a:off x="0" y="829627"/>
          <a:ext cx="6492875" cy="15316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9E3CAC-FAA3-4A7E-8C34-2847817098B2}">
      <dsp:nvSpPr>
        <dsp:cNvPr id="0" name=""/>
        <dsp:cNvSpPr/>
      </dsp:nvSpPr>
      <dsp:spPr>
        <a:xfrm>
          <a:off x="463315" y="1174241"/>
          <a:ext cx="842391" cy="8423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D4B20-483D-4F11-B654-7E6C6D225808}">
      <dsp:nvSpPr>
        <dsp:cNvPr id="0" name=""/>
        <dsp:cNvSpPr/>
      </dsp:nvSpPr>
      <dsp:spPr>
        <a:xfrm>
          <a:off x="1769021" y="829627"/>
          <a:ext cx="4723853" cy="1531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096" tIns="162096" rIns="162096" bIns="16209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IT’S ALL ABOUT THE HEART</a:t>
          </a:r>
        </a:p>
      </dsp:txBody>
      <dsp:txXfrm>
        <a:off x="1769021" y="829627"/>
        <a:ext cx="4723853" cy="1531620"/>
      </dsp:txXfrm>
    </dsp:sp>
    <dsp:sp modelId="{8D69BEDF-3AF1-47D9-B68F-53E72DA6C968}">
      <dsp:nvSpPr>
        <dsp:cNvPr id="0" name=""/>
        <dsp:cNvSpPr/>
      </dsp:nvSpPr>
      <dsp:spPr>
        <a:xfrm>
          <a:off x="0" y="2744152"/>
          <a:ext cx="6492875" cy="15316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F77537-B9CB-431C-B64C-3F6948D9F387}">
      <dsp:nvSpPr>
        <dsp:cNvPr id="0" name=""/>
        <dsp:cNvSpPr/>
      </dsp:nvSpPr>
      <dsp:spPr>
        <a:xfrm>
          <a:off x="463315" y="3088767"/>
          <a:ext cx="842391" cy="8423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3CB98-D60F-4656-8C16-D62C5A5D0933}">
      <dsp:nvSpPr>
        <dsp:cNvPr id="0" name=""/>
        <dsp:cNvSpPr/>
      </dsp:nvSpPr>
      <dsp:spPr>
        <a:xfrm>
          <a:off x="1769021" y="2744152"/>
          <a:ext cx="4723853" cy="1531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096" tIns="162096" rIns="162096" bIns="16209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 HEART THAT HAS EYES AND FEET</a:t>
          </a:r>
        </a:p>
      </dsp:txBody>
      <dsp:txXfrm>
        <a:off x="1769021" y="2744152"/>
        <a:ext cx="4723853" cy="1531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D7B6A-2123-478C-BFE1-766331C93AE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DEC82-68DB-4FB8-8D16-1F6814AA61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85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61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46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87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04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29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690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958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351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40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74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20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81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52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00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98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46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14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DEC82-68DB-4FB8-8D16-1F6814AA612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99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8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4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36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44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95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84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78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97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7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29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70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4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79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5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8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8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1521434-4C1C-4738-9093-99B7EA89A6BF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AEBA52-0B98-4012-A2D1-382BC664C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76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5A92FE9-DB05-4D0D-AF5A-BE8664B9F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3D9B26A-5143-49A7-BA98-D871D5BD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1"/>
            <a:ext cx="5014912" cy="6857999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68B85E55-A2A1-4682-B891-F201358A9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45EF6EDB-9B5D-49E9-96FA-1AE08BF95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8338226-D6E2-4EEE-B271-DB4BD096D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878FB48-17B3-4A11-8025-DE0945CD4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4150A21C-DD6D-4D3C-9E95-7A3CA263B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505BF04-104D-4180-A284-42FCD6B04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8190" y="924232"/>
            <a:ext cx="8174971" cy="3285866"/>
          </a:xfrm>
        </p:spPr>
        <p:txBody>
          <a:bodyPr>
            <a:normAutofit/>
          </a:bodyPr>
          <a:lstStyle/>
          <a:p>
            <a:pPr algn="l"/>
            <a:r>
              <a:rPr lang="en-US" sz="6200" dirty="0"/>
              <a:t>THE 12 MINOR PROPHETS:  Jonah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190" y="4210098"/>
            <a:ext cx="7178070" cy="863348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Forgiveness Given To God’s Enemies</a:t>
            </a:r>
          </a:p>
        </p:txBody>
      </p:sp>
    </p:spTree>
    <p:extLst>
      <p:ext uri="{BB962C8B-B14F-4D97-AF65-F5344CB8AC3E}">
        <p14:creationId xmlns:p14="http://schemas.microsoft.com/office/powerpoint/2010/main" val="4180961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F7E0-105C-4850-9AA3-C1106FAD7FF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THERE IS A REVERSE TO GOD HEARING</a:t>
            </a:r>
            <a:br>
              <a:rPr lang="en-US" dirty="0"/>
            </a:br>
            <a:r>
              <a:rPr lang="en-US" dirty="0"/>
              <a:t>Isaiah 1:15-17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4EF8B-CF12-48B9-95AA-BEACB660944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/>
              <a:t>15 When you spread out your hands in prayer, </a:t>
            </a:r>
            <a:r>
              <a:rPr lang="en-US" sz="3200" b="1" dirty="0">
                <a:solidFill>
                  <a:srgbClr val="FFFF00"/>
                </a:solidFill>
              </a:rPr>
              <a:t>I hide my eyes from you</a:t>
            </a:r>
            <a:r>
              <a:rPr lang="en-US" sz="3200" b="1" dirty="0"/>
              <a:t>; even when you offer many prayers, </a:t>
            </a:r>
            <a:r>
              <a:rPr lang="en-US" sz="3200" b="1" dirty="0">
                <a:solidFill>
                  <a:srgbClr val="FFFF00"/>
                </a:solidFill>
              </a:rPr>
              <a:t>I am not listening</a:t>
            </a:r>
            <a:r>
              <a:rPr lang="en-US" sz="3200" b="1" dirty="0"/>
              <a:t>. Your hands are full of blood! </a:t>
            </a:r>
          </a:p>
        </p:txBody>
      </p:sp>
    </p:spTree>
    <p:extLst>
      <p:ext uri="{BB962C8B-B14F-4D97-AF65-F5344CB8AC3E}">
        <p14:creationId xmlns:p14="http://schemas.microsoft.com/office/powerpoint/2010/main" val="223986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F7E0-105C-4850-9AA3-C1106FAD7FF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THERE IS A REVERSE TO GOD HEARING</a:t>
            </a:r>
            <a:br>
              <a:rPr lang="en-US" dirty="0"/>
            </a:br>
            <a:r>
              <a:rPr lang="en-US" dirty="0"/>
              <a:t>Isaiah 1:15-17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4EF8B-CF12-48B9-95AA-BEACB660944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/>
              <a:t>16 </a:t>
            </a:r>
            <a:r>
              <a:rPr lang="en-US" sz="3200" b="1" dirty="0">
                <a:solidFill>
                  <a:srgbClr val="FF0000"/>
                </a:solidFill>
              </a:rPr>
              <a:t>Wash and make yourselves clean. Take your evil deeds out of my sight; stop doing wrong. 17 Learn to do right; seek justice. Defend the oppressed.  Take up the cause of the fatherless; plead the case of the widow.</a:t>
            </a:r>
          </a:p>
        </p:txBody>
      </p:sp>
    </p:spTree>
    <p:extLst>
      <p:ext uri="{BB962C8B-B14F-4D97-AF65-F5344CB8AC3E}">
        <p14:creationId xmlns:p14="http://schemas.microsoft.com/office/powerpoint/2010/main" val="145416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AF691-A798-4410-8DC7-19D7C99B3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 A GOOD FINISH FOR GOD’S PEOPLE</a:t>
            </a:r>
            <a:br>
              <a:rPr lang="en-US" dirty="0"/>
            </a:br>
            <a:r>
              <a:rPr lang="en-US" dirty="0"/>
              <a:t>Isaiah 65:24-25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EEDEC-559A-40CA-A68A-A61D063C9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sz="28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will also come to pass that before they call, I will answer; while they are still speaking, I will listen</a:t>
            </a:r>
            <a:r>
              <a:rPr lang="en-US" sz="2800" b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 The wolf and the lamb will graze together, and the lion will eat straw like the ox; and dust will be the serpent’s food. They will do no evil or harm on all My holy mountain,” says the Lord.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05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AECAE-FEE4-4B16-B489-102EA1047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Gods Word In The Dark Places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07C3-61B2-4B39-846E-9757E6CB2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/>
              <a:t>- In my distress I called upon the LORD, and cried out to my God; He heard my voice from His temple (Psalm 18:6)</a:t>
            </a:r>
          </a:p>
          <a:p>
            <a:pPr marL="0" indent="0">
              <a:buNone/>
            </a:pPr>
            <a:r>
              <a:rPr lang="en-US" sz="2800" b="1" dirty="0"/>
              <a:t>- Deep calls unto deep at the noise of Your waterfalls; all Your waves and billows have gone over me (Psalm 42:7)</a:t>
            </a:r>
          </a:p>
          <a:p>
            <a:pPr marL="0" indent="0">
              <a:buNone/>
            </a:pPr>
            <a:r>
              <a:rPr lang="en-US" sz="2800" b="1" dirty="0"/>
              <a:t>- For I said in my haste, "I am cut off from before Your eyes"; nevertheless You heard the voice of my supplications when I cried out to You (Psalm 31:22)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7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7">
            <a:extLst>
              <a:ext uri="{FF2B5EF4-FFF2-40B4-BE49-F238E27FC236}">
                <a16:creationId xmlns:a16="http://schemas.microsoft.com/office/drawing/2014/main" id="{08751D95-C333-4DEB-90B4-1EAC9A91D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4062127" y="-15832"/>
            <a:ext cx="8129873" cy="6889518"/>
          </a:xfrm>
          <a:custGeom>
            <a:avLst/>
            <a:gdLst>
              <a:gd name="connsiteX0" fmla="*/ 0 w 8129873"/>
              <a:gd name="connsiteY0" fmla="*/ 0 h 6889518"/>
              <a:gd name="connsiteX1" fmla="*/ 0 w 8129873"/>
              <a:gd name="connsiteY1" fmla="*/ 6889518 h 6889518"/>
              <a:gd name="connsiteX2" fmla="*/ 6207942 w 8129873"/>
              <a:gd name="connsiteY2" fmla="*/ 6882299 h 6889518"/>
              <a:gd name="connsiteX3" fmla="*/ 8129873 w 8129873"/>
              <a:gd name="connsiteY3" fmla="*/ 5349831 h 6889518"/>
              <a:gd name="connsiteX4" fmla="*/ 7291674 w 8129873"/>
              <a:gd name="connsiteY4" fmla="*/ 7365 h 688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9873" h="6889518">
                <a:moveTo>
                  <a:pt x="0" y="0"/>
                </a:moveTo>
                <a:lnTo>
                  <a:pt x="0" y="6889518"/>
                </a:lnTo>
                <a:lnTo>
                  <a:pt x="6207942" y="6882299"/>
                </a:lnTo>
                <a:lnTo>
                  <a:pt x="8129873" y="5349831"/>
                </a:lnTo>
                <a:lnTo>
                  <a:pt x="7291674" y="7365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BA7535-3851-431E-BDA9-B4F6C1201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3893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F07680B-461A-4AFC-808F-93216679A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C864A04-25C0-4A5F-B6D4-F3859450A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5F596D75-78C8-47A8-9225-7C64A6674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28D8641-4FEB-4878-B029-6CC4922EB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B339737-0E88-4165-A752-9E204068D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633AF255-B0DD-4D23-A3F2-DDB221BB1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86BA4FC-57A4-4D4B-86F5-6BF94F869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5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dirty="0"/>
              <a:t>JONAH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59F86-5504-4051-ADE6-1C9DC27DB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32" y="1072609"/>
            <a:ext cx="6652441" cy="452264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3 For </a:t>
            </a:r>
            <a:r>
              <a:rPr lang="en-US" sz="2800" b="1" dirty="0">
                <a:solidFill>
                  <a:srgbClr val="FF0000"/>
                </a:solidFill>
              </a:rPr>
              <a:t>You</a:t>
            </a:r>
            <a:r>
              <a:rPr lang="en-US" sz="2800" b="1" dirty="0">
                <a:solidFill>
                  <a:schemeClr val="bg1"/>
                </a:solidFill>
              </a:rPr>
              <a:t> threw me into the deep, Into the heart of the seas, And the current flowed around me.  All Your breakers and waves passed over me.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bg1"/>
                </a:solidFill>
              </a:rPr>
              <a:t>4 So I said, ‘I have been cast out of Your sight.  </a:t>
            </a:r>
            <a:r>
              <a:rPr lang="en-US" sz="2800" b="1" dirty="0">
                <a:solidFill>
                  <a:srgbClr val="FFFF00"/>
                </a:solidFill>
              </a:rPr>
              <a:t>Nevertheless</a:t>
            </a:r>
            <a:r>
              <a:rPr lang="en-US" sz="2800" b="1" dirty="0">
                <a:solidFill>
                  <a:schemeClr val="bg1"/>
                </a:solidFill>
              </a:rPr>
              <a:t> I will look again toward Your holy temple.’ </a:t>
            </a:r>
          </a:p>
        </p:txBody>
      </p:sp>
    </p:spTree>
    <p:extLst>
      <p:ext uri="{BB962C8B-B14F-4D97-AF65-F5344CB8AC3E}">
        <p14:creationId xmlns:p14="http://schemas.microsoft.com/office/powerpoint/2010/main" val="167459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7">
            <a:extLst>
              <a:ext uri="{FF2B5EF4-FFF2-40B4-BE49-F238E27FC236}">
                <a16:creationId xmlns:a16="http://schemas.microsoft.com/office/drawing/2014/main" id="{08751D95-C333-4DEB-90B4-1EAC9A91D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4062127" y="-15832"/>
            <a:ext cx="8129873" cy="6889518"/>
          </a:xfrm>
          <a:custGeom>
            <a:avLst/>
            <a:gdLst>
              <a:gd name="connsiteX0" fmla="*/ 0 w 8129873"/>
              <a:gd name="connsiteY0" fmla="*/ 0 h 6889518"/>
              <a:gd name="connsiteX1" fmla="*/ 0 w 8129873"/>
              <a:gd name="connsiteY1" fmla="*/ 6889518 h 6889518"/>
              <a:gd name="connsiteX2" fmla="*/ 6207942 w 8129873"/>
              <a:gd name="connsiteY2" fmla="*/ 6882299 h 6889518"/>
              <a:gd name="connsiteX3" fmla="*/ 8129873 w 8129873"/>
              <a:gd name="connsiteY3" fmla="*/ 5349831 h 6889518"/>
              <a:gd name="connsiteX4" fmla="*/ 7291674 w 8129873"/>
              <a:gd name="connsiteY4" fmla="*/ 7365 h 688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9873" h="6889518">
                <a:moveTo>
                  <a:pt x="0" y="0"/>
                </a:moveTo>
                <a:lnTo>
                  <a:pt x="0" y="6889518"/>
                </a:lnTo>
                <a:lnTo>
                  <a:pt x="6207942" y="6882299"/>
                </a:lnTo>
                <a:lnTo>
                  <a:pt x="8129873" y="5349831"/>
                </a:lnTo>
                <a:lnTo>
                  <a:pt x="7291674" y="7365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BA7535-3851-431E-BDA9-B4F6C1201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3893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F07680B-461A-4AFC-808F-93216679A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C864A04-25C0-4A5F-B6D4-F3859450A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5F596D75-78C8-47A8-9225-7C64A6674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28D8641-4FEB-4878-B029-6CC4922EB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B339737-0E88-4165-A752-9E204068D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633AF255-B0DD-4D23-A3F2-DDB221BB1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86BA4FC-57A4-4D4B-86F5-6BF94F869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5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dirty="0"/>
              <a:t>JONAH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59F86-5504-4051-ADE6-1C9DC27DB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32" y="1072609"/>
            <a:ext cx="6652441" cy="4522647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bg1"/>
                </a:solidFill>
              </a:rPr>
              <a:t>5 Water encompassed me to the point of death.  The deep flowed around me, Seaweed was wrapped around my head. 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bg1"/>
                </a:solidFill>
              </a:rPr>
              <a:t> 6 I descended to the base of the mountains.  The earth with its bars was around me forever, </a:t>
            </a:r>
            <a:r>
              <a:rPr lang="en-US" sz="2800" b="1" dirty="0">
                <a:solidFill>
                  <a:srgbClr val="FFFF00"/>
                </a:solidFill>
              </a:rPr>
              <a:t>But You </a:t>
            </a:r>
            <a:r>
              <a:rPr lang="en-US" sz="2800" b="1" dirty="0">
                <a:solidFill>
                  <a:schemeClr val="bg1"/>
                </a:solidFill>
              </a:rPr>
              <a:t>have brought up my life from the pit, LORD my God.  </a:t>
            </a:r>
          </a:p>
        </p:txBody>
      </p:sp>
    </p:spTree>
    <p:extLst>
      <p:ext uri="{BB962C8B-B14F-4D97-AF65-F5344CB8AC3E}">
        <p14:creationId xmlns:p14="http://schemas.microsoft.com/office/powerpoint/2010/main" val="307330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7">
            <a:extLst>
              <a:ext uri="{FF2B5EF4-FFF2-40B4-BE49-F238E27FC236}">
                <a16:creationId xmlns:a16="http://schemas.microsoft.com/office/drawing/2014/main" id="{08751D95-C333-4DEB-90B4-1EAC9A91D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4062127" y="-15832"/>
            <a:ext cx="8129873" cy="6889518"/>
          </a:xfrm>
          <a:custGeom>
            <a:avLst/>
            <a:gdLst>
              <a:gd name="connsiteX0" fmla="*/ 0 w 8129873"/>
              <a:gd name="connsiteY0" fmla="*/ 0 h 6889518"/>
              <a:gd name="connsiteX1" fmla="*/ 0 w 8129873"/>
              <a:gd name="connsiteY1" fmla="*/ 6889518 h 6889518"/>
              <a:gd name="connsiteX2" fmla="*/ 6207942 w 8129873"/>
              <a:gd name="connsiteY2" fmla="*/ 6882299 h 6889518"/>
              <a:gd name="connsiteX3" fmla="*/ 8129873 w 8129873"/>
              <a:gd name="connsiteY3" fmla="*/ 5349831 h 6889518"/>
              <a:gd name="connsiteX4" fmla="*/ 7291674 w 8129873"/>
              <a:gd name="connsiteY4" fmla="*/ 7365 h 688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9873" h="6889518">
                <a:moveTo>
                  <a:pt x="0" y="0"/>
                </a:moveTo>
                <a:lnTo>
                  <a:pt x="0" y="6889518"/>
                </a:lnTo>
                <a:lnTo>
                  <a:pt x="6207942" y="6882299"/>
                </a:lnTo>
                <a:lnTo>
                  <a:pt x="8129873" y="5349831"/>
                </a:lnTo>
                <a:lnTo>
                  <a:pt x="7291674" y="7365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BA7535-3851-431E-BDA9-B4F6C1201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3893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F07680B-461A-4AFC-808F-93216679A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C864A04-25C0-4A5F-B6D4-F3859450A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5F596D75-78C8-47A8-9225-7C64A6674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28D8641-4FEB-4878-B029-6CC4922EB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B339737-0E88-4165-A752-9E204068D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633AF255-B0DD-4D23-A3F2-DDB221BB1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86BA4FC-57A4-4D4B-86F5-6BF94F869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5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dirty="0"/>
              <a:t>JONAH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59F86-5504-4051-ADE6-1C9DC27DB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32" y="1072609"/>
            <a:ext cx="6652441" cy="4522647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bg1"/>
                </a:solidFill>
              </a:rPr>
              <a:t>7 While I was fainting away, I remembered the LORD, And my prayer came to You, Into Your holy temple.  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bg1"/>
                </a:solidFill>
              </a:rPr>
              <a:t>8 Those who are followers of worthless idols Abandon their faithfulness,</a:t>
            </a:r>
          </a:p>
        </p:txBody>
      </p:sp>
    </p:spTree>
    <p:extLst>
      <p:ext uri="{BB962C8B-B14F-4D97-AF65-F5344CB8AC3E}">
        <p14:creationId xmlns:p14="http://schemas.microsoft.com/office/powerpoint/2010/main" val="110917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7">
            <a:extLst>
              <a:ext uri="{FF2B5EF4-FFF2-40B4-BE49-F238E27FC236}">
                <a16:creationId xmlns:a16="http://schemas.microsoft.com/office/drawing/2014/main" id="{08751D95-C333-4DEB-90B4-1EAC9A91D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4062127" y="-15832"/>
            <a:ext cx="8129873" cy="6889518"/>
          </a:xfrm>
          <a:custGeom>
            <a:avLst/>
            <a:gdLst>
              <a:gd name="connsiteX0" fmla="*/ 0 w 8129873"/>
              <a:gd name="connsiteY0" fmla="*/ 0 h 6889518"/>
              <a:gd name="connsiteX1" fmla="*/ 0 w 8129873"/>
              <a:gd name="connsiteY1" fmla="*/ 6889518 h 6889518"/>
              <a:gd name="connsiteX2" fmla="*/ 6207942 w 8129873"/>
              <a:gd name="connsiteY2" fmla="*/ 6882299 h 6889518"/>
              <a:gd name="connsiteX3" fmla="*/ 8129873 w 8129873"/>
              <a:gd name="connsiteY3" fmla="*/ 5349831 h 6889518"/>
              <a:gd name="connsiteX4" fmla="*/ 7291674 w 8129873"/>
              <a:gd name="connsiteY4" fmla="*/ 7365 h 688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9873" h="6889518">
                <a:moveTo>
                  <a:pt x="0" y="0"/>
                </a:moveTo>
                <a:lnTo>
                  <a:pt x="0" y="6889518"/>
                </a:lnTo>
                <a:lnTo>
                  <a:pt x="6207942" y="6882299"/>
                </a:lnTo>
                <a:lnTo>
                  <a:pt x="8129873" y="5349831"/>
                </a:lnTo>
                <a:lnTo>
                  <a:pt x="7291674" y="7365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BA7535-3851-431E-BDA9-B4F6C1201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3893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F07680B-461A-4AFC-808F-93216679A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C864A04-25C0-4A5F-B6D4-F3859450A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5F596D75-78C8-47A8-9225-7C64A6674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28D8641-4FEB-4878-B029-6CC4922EB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B339737-0E88-4165-A752-9E204068D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633AF255-B0DD-4D23-A3F2-DDB221BB1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86BA4FC-57A4-4D4B-86F5-6BF94F869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5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dirty="0"/>
              <a:t>JONAH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59F86-5504-4051-ADE6-1C9DC27DB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32" y="1072609"/>
            <a:ext cx="6652441" cy="4522647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bg1"/>
                </a:solidFill>
              </a:rPr>
              <a:t>9 But I will sacrifice to You With a voice of thanksgiving.  That which I have vowed I will pay.  Salvation is from the LORD.” 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bg1"/>
                </a:solidFill>
              </a:rPr>
              <a:t>10 Then the LORD commanded the fish, and it vomited Jonah up onto the dry land. </a:t>
            </a:r>
          </a:p>
        </p:txBody>
      </p:sp>
    </p:spTree>
    <p:extLst>
      <p:ext uri="{BB962C8B-B14F-4D97-AF65-F5344CB8AC3E}">
        <p14:creationId xmlns:p14="http://schemas.microsoft.com/office/powerpoint/2010/main" val="335526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BAE969-AB5B-40E1-B33B-79C2DC3654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87BE4B-6E4F-487A-B7B8-8CEE3C924DB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Freeform 13">
            <a:extLst>
              <a:ext uri="{FF2B5EF4-FFF2-40B4-BE49-F238E27FC236}">
                <a16:creationId xmlns:a16="http://schemas.microsoft.com/office/drawing/2014/main" id="{B0D396E6-2FD6-49D9-946F-4FABC88B6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6933" y="-16933"/>
            <a:ext cx="7340600" cy="6883400"/>
          </a:xfrm>
          <a:custGeom>
            <a:avLst/>
            <a:gdLst>
              <a:gd name="connsiteX0" fmla="*/ 5427133 w 7340600"/>
              <a:gd name="connsiteY0" fmla="*/ 8466 h 6883400"/>
              <a:gd name="connsiteX1" fmla="*/ 4783666 w 7340600"/>
              <a:gd name="connsiteY1" fmla="*/ 2573866 h 6883400"/>
              <a:gd name="connsiteX2" fmla="*/ 7340600 w 7340600"/>
              <a:gd name="connsiteY2" fmla="*/ 6874933 h 6883400"/>
              <a:gd name="connsiteX3" fmla="*/ 0 w 7340600"/>
              <a:gd name="connsiteY3" fmla="*/ 6883400 h 6883400"/>
              <a:gd name="connsiteX4" fmla="*/ 8466 w 7340600"/>
              <a:gd name="connsiteY4" fmla="*/ 0 h 6883400"/>
              <a:gd name="connsiteX5" fmla="*/ 5427133 w 7340600"/>
              <a:gd name="connsiteY5" fmla="*/ 8466 h 688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40600" h="6883400">
                <a:moveTo>
                  <a:pt x="5427133" y="8466"/>
                </a:moveTo>
                <a:lnTo>
                  <a:pt x="4783666" y="2573866"/>
                </a:lnTo>
                <a:lnTo>
                  <a:pt x="7340600" y="6874933"/>
                </a:lnTo>
                <a:lnTo>
                  <a:pt x="0" y="6883400"/>
                </a:lnTo>
                <a:lnTo>
                  <a:pt x="8466" y="0"/>
                </a:lnTo>
                <a:lnTo>
                  <a:pt x="5427133" y="8466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AC0AB5D-B363-4722-8848-4A7641818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34067"/>
            <a:ext cx="4080932" cy="3310468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bg1"/>
                </a:solidFill>
              </a:rPr>
              <a:t>Next week:  Delivering the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63C6B-5DC7-44C5-A815-9DF5A18BD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944534"/>
            <a:ext cx="4080933" cy="93979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God forgives His enemies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A356820-4B8B-4A1F-B190-A3FF1AEB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64100" y="-4763"/>
            <a:ext cx="5014912" cy="6862763"/>
            <a:chOff x="2928938" y="-4763"/>
            <a:chExt cx="5014912" cy="6862763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C6DBA71-9F7F-483C-A094-173525755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1948618-5E91-41FD-A5C3-CC96415C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0985A142-9BC7-43B2-9F46-B1DB84A9A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39EE8BB4-A150-45FB-8052-35D979A2E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89257A2A-0F80-48CF-A63A-E5A0417C07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3654CBD8-A68E-461A-888C-5DC245D599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73768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363E317C-3F91-47A2-A510-7B2DB7B927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3"/>
          <a:stretch/>
        </p:blipFill>
        <p:spPr bwMode="auto">
          <a:xfrm>
            <a:off x="0" y="2343160"/>
            <a:ext cx="8026380" cy="451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E8C31A5-7101-45AC-948A-CCCE35FB8269}"/>
              </a:ext>
            </a:extLst>
          </p:cNvPr>
          <p:cNvSpPr txBox="1"/>
          <p:nvPr/>
        </p:nvSpPr>
        <p:spPr>
          <a:xfrm>
            <a:off x="2571750" y="923925"/>
            <a:ext cx="384048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Last Week:  You can run but you can’t hide!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9EBB4A-F6CD-436F-8805-4170C195CB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6725" y="923925"/>
            <a:ext cx="4105275" cy="59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4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6B58C-F627-43C7-AC3E-A3DAEBC9A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Matthew 16:4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78BD5-2BDA-4D88-BE6F-AE71E699F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4 An evil and adulterous generation wants a sign; and so a sign will not be given to it, 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except the sign of Jonah</a:t>
            </a:r>
            <a:r>
              <a:rPr lang="en-US" b="1" dirty="0"/>
              <a:t>.” And He left them and went away.</a:t>
            </a:r>
          </a:p>
        </p:txBody>
      </p:sp>
    </p:spTree>
    <p:extLst>
      <p:ext uri="{BB962C8B-B14F-4D97-AF65-F5344CB8AC3E}">
        <p14:creationId xmlns:p14="http://schemas.microsoft.com/office/powerpoint/2010/main" val="106132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5A92FE9-DB05-4D0D-AF5A-BE8664B9F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3D9B26A-5143-49A7-BA98-D871D5BD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1"/>
            <a:ext cx="5014912" cy="6857999"/>
            <a:chOff x="2928938" y="-4763"/>
            <a:chExt cx="5014912" cy="6862763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8B85E55-A2A1-4682-B891-F201358A9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45EF6EDB-9B5D-49E9-96FA-1AE08BF95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38338226-D6E2-4EEE-B271-DB4BD096D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878FB48-17B3-4A11-8025-DE0945CD4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4150A21C-DD6D-4D3C-9E95-7A3CA263B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7505BF04-104D-4180-A284-42FCD6B04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3FC784A-CF49-4304-A1B3-5E8E29F31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190" y="924232"/>
            <a:ext cx="8174971" cy="3285866"/>
          </a:xfrm>
        </p:spPr>
        <p:txBody>
          <a:bodyPr>
            <a:normAutofit/>
          </a:bodyPr>
          <a:lstStyle/>
          <a:p>
            <a:pPr algn="l"/>
            <a:r>
              <a:rPr lang="en-US" sz="6200" dirty="0"/>
              <a:t>Listen for this: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32FD98F-1F45-4A3C-8026-94176DB27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190" y="4210098"/>
            <a:ext cx="7178070" cy="86334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DOES REPENTENCE REQUIRE ASKING TO BE FORGIVEN?</a:t>
            </a:r>
          </a:p>
        </p:txBody>
      </p:sp>
    </p:spTree>
    <p:extLst>
      <p:ext uri="{BB962C8B-B14F-4D97-AF65-F5344CB8AC3E}">
        <p14:creationId xmlns:p14="http://schemas.microsoft.com/office/powerpoint/2010/main" val="3487442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136A7F-8703-4FA7-80B1-874F5E758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716B2278-BFC9-43BE-9620-278464A4A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82913" y="0"/>
            <a:ext cx="1122363" cy="5329238"/>
          </a:xfrm>
          <a:custGeom>
            <a:avLst/>
            <a:gdLst/>
            <a:ahLst/>
            <a:cxnLst/>
            <a:rect l="0" t="0" r="r" b="b"/>
            <a:pathLst>
              <a:path w="707" h="3357">
                <a:moveTo>
                  <a:pt x="0" y="3330"/>
                </a:moveTo>
                <a:lnTo>
                  <a:pt x="156" y="3357"/>
                </a:lnTo>
                <a:lnTo>
                  <a:pt x="707" y="0"/>
                </a:lnTo>
                <a:lnTo>
                  <a:pt x="547" y="0"/>
                </a:lnTo>
                <a:lnTo>
                  <a:pt x="0" y="333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4CD00E4-F77A-49A5-A54B-A542D0DE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76525" y="0"/>
            <a:ext cx="1117600" cy="5276850"/>
          </a:xfrm>
          <a:custGeom>
            <a:avLst/>
            <a:gdLst/>
            <a:ahLst/>
            <a:cxnLst/>
            <a:rect l="0" t="0" r="r" b="b"/>
            <a:pathLst>
              <a:path w="704" h="3324">
                <a:moveTo>
                  <a:pt x="704" y="0"/>
                </a:moveTo>
                <a:lnTo>
                  <a:pt x="545" y="0"/>
                </a:lnTo>
                <a:lnTo>
                  <a:pt x="0" y="3300"/>
                </a:lnTo>
                <a:lnTo>
                  <a:pt x="157" y="3324"/>
                </a:lnTo>
                <a:lnTo>
                  <a:pt x="70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7158038-9069-44CB-8794-762B5429B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82913" y="5286375"/>
            <a:ext cx="2130425" cy="1571625"/>
          </a:xfrm>
          <a:custGeom>
            <a:avLst/>
            <a:gdLst/>
            <a:ahLst/>
            <a:cxnLst/>
            <a:rect l="0" t="0" r="r" b="b"/>
            <a:pathLst>
              <a:path w="1342" h="990">
                <a:moveTo>
                  <a:pt x="0" y="3"/>
                </a:moveTo>
                <a:lnTo>
                  <a:pt x="942" y="990"/>
                </a:lnTo>
                <a:lnTo>
                  <a:pt x="1342" y="990"/>
                </a:lnTo>
                <a:lnTo>
                  <a:pt x="156" y="27"/>
                </a:lnTo>
                <a:lnTo>
                  <a:pt x="0" y="0"/>
                </a:lnTo>
                <a:lnTo>
                  <a:pt x="0" y="3"/>
                </a:lnTo>
                <a:close/>
              </a:path>
            </a:pathLst>
          </a:custGeom>
          <a:solidFill>
            <a:schemeClr val="tx2">
              <a:lumMod val="25000"/>
              <a:alpha val="80000"/>
            </a:schemeClr>
          </a:solidFill>
          <a:ln>
            <a:noFill/>
          </a:ln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45056AB-07D8-43D9-9343-AB85199AE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76525" y="5238750"/>
            <a:ext cx="1695450" cy="1619250"/>
          </a:xfrm>
          <a:custGeom>
            <a:avLst/>
            <a:gdLst>
              <a:gd name="connsiteX0" fmla="*/ 0 w 1695450"/>
              <a:gd name="connsiteY0" fmla="*/ 0 h 1619250"/>
              <a:gd name="connsiteX1" fmla="*/ 10414 w 1695450"/>
              <a:gd name="connsiteY1" fmla="*/ 1623 h 1619250"/>
              <a:gd name="connsiteX2" fmla="*/ 9236 w 1695450"/>
              <a:gd name="connsiteY2" fmla="*/ 0 h 1619250"/>
              <a:gd name="connsiteX3" fmla="*/ 10475 w 1695450"/>
              <a:gd name="connsiteY3" fmla="*/ 1633 h 1619250"/>
              <a:gd name="connsiteX4" fmla="*/ 244475 w 1695450"/>
              <a:gd name="connsiteY4" fmla="*/ 38100 h 1619250"/>
              <a:gd name="connsiteX5" fmla="*/ 249238 w 1695450"/>
              <a:gd name="connsiteY5" fmla="*/ 38100 h 1619250"/>
              <a:gd name="connsiteX6" fmla="*/ 249238 w 1695450"/>
              <a:gd name="connsiteY6" fmla="*/ 42863 h 1619250"/>
              <a:gd name="connsiteX7" fmla="*/ 244475 w 1695450"/>
              <a:gd name="connsiteY7" fmla="*/ 42863 h 1619250"/>
              <a:gd name="connsiteX8" fmla="*/ 292100 w 1695450"/>
              <a:gd name="connsiteY8" fmla="*/ 95250 h 1619250"/>
              <a:gd name="connsiteX9" fmla="*/ 1695450 w 1695450"/>
              <a:gd name="connsiteY9" fmla="*/ 1619250 h 1619250"/>
              <a:gd name="connsiteX10" fmla="*/ 1237961 w 1695450"/>
              <a:gd name="connsiteY10" fmla="*/ 1619250 h 1619250"/>
              <a:gd name="connsiteX11" fmla="*/ 1228725 w 1695450"/>
              <a:gd name="connsiteY11" fmla="*/ 1619250 h 1619250"/>
              <a:gd name="connsiteX12" fmla="*/ 1183986 w 1695450"/>
              <a:gd name="connsiteY12" fmla="*/ 1619250 h 1619250"/>
              <a:gd name="connsiteX13" fmla="*/ 210255 w 1695450"/>
              <a:gd name="connsiteY13" fmla="*/ 277080 h 161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95450" h="1619250">
                <a:moveTo>
                  <a:pt x="0" y="0"/>
                </a:moveTo>
                <a:lnTo>
                  <a:pt x="10414" y="1623"/>
                </a:lnTo>
                <a:lnTo>
                  <a:pt x="9236" y="0"/>
                </a:lnTo>
                <a:lnTo>
                  <a:pt x="10475" y="1633"/>
                </a:lnTo>
                <a:lnTo>
                  <a:pt x="244475" y="38100"/>
                </a:lnTo>
                <a:lnTo>
                  <a:pt x="249238" y="38100"/>
                </a:lnTo>
                <a:lnTo>
                  <a:pt x="249238" y="42863"/>
                </a:lnTo>
                <a:lnTo>
                  <a:pt x="244475" y="42863"/>
                </a:lnTo>
                <a:lnTo>
                  <a:pt x="292100" y="95250"/>
                </a:lnTo>
                <a:lnTo>
                  <a:pt x="1695450" y="1619250"/>
                </a:lnTo>
                <a:lnTo>
                  <a:pt x="1237961" y="1619250"/>
                </a:lnTo>
                <a:lnTo>
                  <a:pt x="1228725" y="1619250"/>
                </a:lnTo>
                <a:lnTo>
                  <a:pt x="1183986" y="1619250"/>
                </a:lnTo>
                <a:lnTo>
                  <a:pt x="210255" y="277080"/>
                </a:lnTo>
                <a:close/>
              </a:path>
            </a:pathLst>
          </a:custGeom>
          <a:solidFill>
            <a:schemeClr val="accent1">
              <a:lumMod val="75000"/>
              <a:alpha val="80000"/>
            </a:schemeClr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48B281-B1DB-48B4-9DD3-A11C4F65D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1910" y="1023257"/>
            <a:ext cx="3235083" cy="4767943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dirty="0"/>
              <a:t>THAT’S GREEK TO ME…UNLESS IT’S HEBREW!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83D8662-D21C-4B0A-A8A5-EA1E5DEBC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43384" cy="6858001"/>
          </a:xfrm>
          <a:custGeom>
            <a:avLst/>
            <a:gdLst>
              <a:gd name="connsiteX0" fmla="*/ 0 w 8143384"/>
              <a:gd name="connsiteY0" fmla="*/ 0 h 6858001"/>
              <a:gd name="connsiteX1" fmla="*/ 3861881 w 8143384"/>
              <a:gd name="connsiteY1" fmla="*/ 0 h 6858001"/>
              <a:gd name="connsiteX2" fmla="*/ 3861881 w 8143384"/>
              <a:gd name="connsiteY2" fmla="*/ 1 h 6858001"/>
              <a:gd name="connsiteX3" fmla="*/ 6963565 w 8143384"/>
              <a:gd name="connsiteY3" fmla="*/ 1 h 6858001"/>
              <a:gd name="connsiteX4" fmla="*/ 6963565 w 8143384"/>
              <a:gd name="connsiteY4" fmla="*/ 0 h 6858001"/>
              <a:gd name="connsiteX5" fmla="*/ 7841583 w 8143384"/>
              <a:gd name="connsiteY5" fmla="*/ 0 h 6858001"/>
              <a:gd name="connsiteX6" fmla="*/ 6994625 w 8143384"/>
              <a:gd name="connsiteY6" fmla="*/ 5258645 h 6858001"/>
              <a:gd name="connsiteX7" fmla="*/ 6994625 w 8143384"/>
              <a:gd name="connsiteY7" fmla="*/ 5263939 h 6858001"/>
              <a:gd name="connsiteX8" fmla="*/ 8143384 w 8143384"/>
              <a:gd name="connsiteY8" fmla="*/ 6858001 h 6858001"/>
              <a:gd name="connsiteX9" fmla="*/ 6994625 w 8143384"/>
              <a:gd name="connsiteY9" fmla="*/ 6858001 h 6858001"/>
              <a:gd name="connsiteX10" fmla="*/ 6643195 w 8143384"/>
              <a:gd name="connsiteY10" fmla="*/ 6858001 h 6858001"/>
              <a:gd name="connsiteX11" fmla="*/ 3861881 w 8143384"/>
              <a:gd name="connsiteY11" fmla="*/ 6858001 h 6858001"/>
              <a:gd name="connsiteX12" fmla="*/ 3739675 w 8143384"/>
              <a:gd name="connsiteY12" fmla="*/ 6858001 h 6858001"/>
              <a:gd name="connsiteX13" fmla="*/ 0 w 8143384"/>
              <a:gd name="connsiteY1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43384" h="6858001">
                <a:moveTo>
                  <a:pt x="0" y="0"/>
                </a:moveTo>
                <a:lnTo>
                  <a:pt x="3861881" y="0"/>
                </a:lnTo>
                <a:lnTo>
                  <a:pt x="3861881" y="1"/>
                </a:lnTo>
                <a:lnTo>
                  <a:pt x="6963565" y="1"/>
                </a:lnTo>
                <a:lnTo>
                  <a:pt x="6963565" y="0"/>
                </a:lnTo>
                <a:lnTo>
                  <a:pt x="7841583" y="0"/>
                </a:lnTo>
                <a:lnTo>
                  <a:pt x="6994625" y="5258645"/>
                </a:lnTo>
                <a:lnTo>
                  <a:pt x="6994625" y="5263939"/>
                </a:lnTo>
                <a:lnTo>
                  <a:pt x="8143384" y="6858001"/>
                </a:lnTo>
                <a:lnTo>
                  <a:pt x="6994625" y="6858001"/>
                </a:lnTo>
                <a:lnTo>
                  <a:pt x="6643195" y="6858001"/>
                </a:lnTo>
                <a:lnTo>
                  <a:pt x="3861881" y="6858001"/>
                </a:lnTo>
                <a:lnTo>
                  <a:pt x="3739675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bg1">
              <a:lumMod val="75000"/>
              <a:lumOff val="2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75554-1982-4BC8-B8FB-784B474B1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35" y="1023257"/>
            <a:ext cx="5968515" cy="476794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/>
              <a:t>OLD TESTAMENT:</a:t>
            </a:r>
          </a:p>
          <a:p>
            <a:r>
              <a:rPr lang="en-US" sz="2000" dirty="0"/>
              <a:t>NACHAM – TO LAMENT, TO GRIEVE (DIFFERENT COURSE OF ACTION; </a:t>
            </a:r>
            <a:r>
              <a:rPr lang="en-US" sz="2000" b="1" dirty="0">
                <a:solidFill>
                  <a:srgbClr val="FFFF00"/>
                </a:solidFill>
              </a:rPr>
              <a:t>think turn from</a:t>
            </a:r>
            <a:r>
              <a:rPr lang="en-US" sz="2000" dirty="0"/>
              <a:t>)</a:t>
            </a:r>
          </a:p>
          <a:p>
            <a:r>
              <a:rPr lang="en-US" sz="2000" dirty="0"/>
              <a:t>SHUB – RADICAL CHANGE OF MIND TOWARD SIN; AGREEMENT WITH GOD (CONSCIOUS MORAL SEPARATION FROM SIN AND AGREEMENT TO FORSAKE IT; </a:t>
            </a:r>
            <a:r>
              <a:rPr lang="en-US" sz="2000" b="1" dirty="0">
                <a:solidFill>
                  <a:srgbClr val="FFFF00"/>
                </a:solidFill>
              </a:rPr>
              <a:t>think agree and turn to God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b="1" dirty="0"/>
              <a:t>NEW TESTAMENT:</a:t>
            </a:r>
          </a:p>
          <a:p>
            <a:r>
              <a:rPr lang="en-US" sz="2000" dirty="0"/>
              <a:t>METAMELOMAI – TO HAVE CARE, CONCERN, REGRET (SIMILAR TO REMORSE)</a:t>
            </a:r>
          </a:p>
          <a:p>
            <a:r>
              <a:rPr lang="en-US" sz="2000" dirty="0"/>
              <a:t>METANOEO – TO HAVE ANOTHER MIND, A RADICAL CHANGE TURNING FROM IDOLS OF SIN AND SELF TO GOD </a:t>
            </a:r>
          </a:p>
        </p:txBody>
      </p:sp>
    </p:spTree>
    <p:extLst>
      <p:ext uri="{BB962C8B-B14F-4D97-AF65-F5344CB8AC3E}">
        <p14:creationId xmlns:p14="http://schemas.microsoft.com/office/powerpoint/2010/main" val="470326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3AE710-7D3C-454B-82CF-49B0093E9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39CC2B4-028D-4241-812D-86DEFC665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3F161D-B124-4935-8C2D-4CBDDC423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THE NATURE OF REPENTANCE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A13242B-E02E-4DE0-859A-2A46B775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ACFC104-86F4-4D49-B858-F1CA0335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80627160-C0E1-4BB7-AA86-D39CB7E79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F9C4CF4B-A323-44D9-9FEE-90EFE1D06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13E2B3A4-22DB-49DD-A716-388DEC5F8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337CB09C-5543-4330-8C3D-354519D8D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F54B39E1-DFCE-43D0-80F5-D9256E47D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71BDA11-D17C-4479-BACB-6E126AEC4E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3134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1974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5A92FE9-DB05-4D0D-AF5A-BE8664B9F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3D9B26A-5143-49A7-BA98-D871D5BD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1"/>
            <a:ext cx="5014912" cy="6857999"/>
            <a:chOff x="2928938" y="-4763"/>
            <a:chExt cx="5014912" cy="6862763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8B85E55-A2A1-4682-B891-F201358A9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45EF6EDB-9B5D-49E9-96FA-1AE08BF95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38338226-D6E2-4EEE-B271-DB4BD096D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878FB48-17B3-4A11-8025-DE0945CD4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4150A21C-DD6D-4D3C-9E95-7A3CA263B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7505BF04-104D-4180-A284-42FCD6B04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47DBDA6F-8646-4D69-93B4-FCB18E4F3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190" y="924232"/>
            <a:ext cx="8174971" cy="3285866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EXAMPLES OF A HEART WITH FEET AND EYES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6D93F1E-D0AD-4B70-BE6F-572A93FD0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190" y="4210098"/>
            <a:ext cx="7178070" cy="86334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Prodigal Son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(Luke 15:21)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David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(Psalm 51:4) 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Saul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(Acts 9: 4-6)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87123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A47CF6F-27C2-43F3-AF69-E3D5763637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9EB00CB-5B69-438D-944F-2E0382BA0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6D931D9D-4C35-4CDF-BFF0-03DD03881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6D9B8E3-CFAB-4428-9D62-576BF978EB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F019DFF8-C5AB-45D0-8A70-627BFEF9A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E548346E-CCE3-4C53-B753-ABF3C098B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19E6868-EA25-4961-B0E5-EF4F9DD20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9BAE969-AB5B-40E1-B33B-79C2DC3654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r of scissors next to a computer keyboard&#10;&#10;Description automatically generated with low confidence">
            <a:extLst>
              <a:ext uri="{FF2B5EF4-FFF2-40B4-BE49-F238E27FC236}">
                <a16:creationId xmlns:a16="http://schemas.microsoft.com/office/drawing/2014/main" id="{24D8B782-21B9-4866-809C-489C657CDC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932" b="179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9" name="Freeform 13">
            <a:extLst>
              <a:ext uri="{FF2B5EF4-FFF2-40B4-BE49-F238E27FC236}">
                <a16:creationId xmlns:a16="http://schemas.microsoft.com/office/drawing/2014/main" id="{B0D396E6-2FD6-49D9-946F-4FABC88B6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6933" y="-16933"/>
            <a:ext cx="7340600" cy="6883400"/>
          </a:xfrm>
          <a:custGeom>
            <a:avLst/>
            <a:gdLst>
              <a:gd name="connsiteX0" fmla="*/ 5427133 w 7340600"/>
              <a:gd name="connsiteY0" fmla="*/ 8466 h 6883400"/>
              <a:gd name="connsiteX1" fmla="*/ 4783666 w 7340600"/>
              <a:gd name="connsiteY1" fmla="*/ 2573866 h 6883400"/>
              <a:gd name="connsiteX2" fmla="*/ 7340600 w 7340600"/>
              <a:gd name="connsiteY2" fmla="*/ 6874933 h 6883400"/>
              <a:gd name="connsiteX3" fmla="*/ 0 w 7340600"/>
              <a:gd name="connsiteY3" fmla="*/ 6883400 h 6883400"/>
              <a:gd name="connsiteX4" fmla="*/ 8466 w 7340600"/>
              <a:gd name="connsiteY4" fmla="*/ 0 h 6883400"/>
              <a:gd name="connsiteX5" fmla="*/ 5427133 w 7340600"/>
              <a:gd name="connsiteY5" fmla="*/ 8466 h 688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40600" h="6883400">
                <a:moveTo>
                  <a:pt x="5427133" y="8466"/>
                </a:moveTo>
                <a:lnTo>
                  <a:pt x="4783666" y="2573866"/>
                </a:lnTo>
                <a:lnTo>
                  <a:pt x="7340600" y="6874933"/>
                </a:lnTo>
                <a:lnTo>
                  <a:pt x="0" y="6883400"/>
                </a:lnTo>
                <a:lnTo>
                  <a:pt x="8466" y="0"/>
                </a:lnTo>
                <a:lnTo>
                  <a:pt x="5427133" y="8466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603717-14B0-46EC-A2B1-9A6D9CC0F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34067"/>
            <a:ext cx="4080932" cy="33104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400" dirty="0">
                <a:solidFill>
                  <a:schemeClr val="bg1"/>
                </a:solidFill>
              </a:rPr>
              <a:t>Jonah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831FA-5E3E-4155-8D1A-B273EACCC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944534"/>
            <a:ext cx="4080933" cy="9397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100" b="1">
                <a:solidFill>
                  <a:schemeClr val="bg1"/>
                </a:solidFill>
              </a:rPr>
              <a:t>Listen for this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A356820-4B8B-4A1F-B190-A3FF1AEB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64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6C6DBA71-9F7F-483C-A094-173525755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01948618-5E91-41FD-A5C3-CC96415C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0985A142-9BC7-43B2-9F46-B1DB84A9A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39EE8BB4-A150-45FB-8052-35D979A2E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89257A2A-0F80-48CF-A63A-E5A0417C07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3654CBD8-A68E-461A-888C-5DC245D599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428528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7">
            <a:extLst>
              <a:ext uri="{FF2B5EF4-FFF2-40B4-BE49-F238E27FC236}">
                <a16:creationId xmlns:a16="http://schemas.microsoft.com/office/drawing/2014/main" id="{08751D95-C333-4DEB-90B4-1EAC9A91D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4062127" y="-15832"/>
            <a:ext cx="8129873" cy="6889518"/>
          </a:xfrm>
          <a:custGeom>
            <a:avLst/>
            <a:gdLst>
              <a:gd name="connsiteX0" fmla="*/ 0 w 8129873"/>
              <a:gd name="connsiteY0" fmla="*/ 0 h 6889518"/>
              <a:gd name="connsiteX1" fmla="*/ 0 w 8129873"/>
              <a:gd name="connsiteY1" fmla="*/ 6889518 h 6889518"/>
              <a:gd name="connsiteX2" fmla="*/ 6207942 w 8129873"/>
              <a:gd name="connsiteY2" fmla="*/ 6882299 h 6889518"/>
              <a:gd name="connsiteX3" fmla="*/ 8129873 w 8129873"/>
              <a:gd name="connsiteY3" fmla="*/ 5349831 h 6889518"/>
              <a:gd name="connsiteX4" fmla="*/ 7291674 w 8129873"/>
              <a:gd name="connsiteY4" fmla="*/ 7365 h 688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9873" h="6889518">
                <a:moveTo>
                  <a:pt x="0" y="0"/>
                </a:moveTo>
                <a:lnTo>
                  <a:pt x="0" y="6889518"/>
                </a:lnTo>
                <a:lnTo>
                  <a:pt x="6207942" y="6882299"/>
                </a:lnTo>
                <a:lnTo>
                  <a:pt x="8129873" y="5349831"/>
                </a:lnTo>
                <a:lnTo>
                  <a:pt x="7291674" y="7365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BA7535-3851-431E-BDA9-B4F6C1201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3893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F07680B-461A-4AFC-808F-93216679A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C864A04-25C0-4A5F-B6D4-F3859450A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5F596D75-78C8-47A8-9225-7C64A6674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28D8641-4FEB-4878-B029-6CC4922EB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B339737-0E88-4165-A752-9E204068D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633AF255-B0DD-4D23-A3F2-DDB221BB1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86BA4FC-57A4-4D4B-86F5-6BF94F869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5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dirty="0"/>
              <a:t>JONAH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59F86-5504-4051-ADE6-1C9DC27DB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32" y="1072609"/>
            <a:ext cx="6652441" cy="452264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1 </a:t>
            </a:r>
            <a:r>
              <a:rPr lang="en-US" sz="2800" b="1" dirty="0">
                <a:solidFill>
                  <a:srgbClr val="FFFF00"/>
                </a:solidFill>
              </a:rPr>
              <a:t>Then</a:t>
            </a:r>
            <a:r>
              <a:rPr lang="en-US" sz="2800" b="1" dirty="0">
                <a:solidFill>
                  <a:schemeClr val="bg1"/>
                </a:solidFill>
              </a:rPr>
              <a:t> Jonah prayed to the Lord his God from the stomach of the fish,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2 and he said, “</a:t>
            </a:r>
            <a:r>
              <a:rPr lang="en-US" sz="2800" b="1" dirty="0">
                <a:solidFill>
                  <a:srgbClr val="FFFF00"/>
                </a:solidFill>
              </a:rPr>
              <a:t>I called out of my distress to the Lord</a:t>
            </a:r>
            <a:r>
              <a:rPr lang="en-US" sz="2800" b="1" dirty="0">
                <a:solidFill>
                  <a:schemeClr val="bg1"/>
                </a:solidFill>
              </a:rPr>
              <a:t>, And </a:t>
            </a:r>
            <a:r>
              <a:rPr lang="en-US" sz="2800" b="1" dirty="0">
                <a:solidFill>
                  <a:srgbClr val="FFFF00"/>
                </a:solidFill>
              </a:rPr>
              <a:t>He answered me</a:t>
            </a:r>
            <a:r>
              <a:rPr lang="en-US" sz="2800" b="1" dirty="0">
                <a:solidFill>
                  <a:schemeClr val="bg1"/>
                </a:solidFill>
              </a:rPr>
              <a:t>.  I called for help from the depth of </a:t>
            </a:r>
            <a:r>
              <a:rPr lang="en-US" sz="2800" b="1" dirty="0" err="1">
                <a:solidFill>
                  <a:schemeClr val="bg1"/>
                </a:solidFill>
              </a:rPr>
              <a:t>Sheol</a:t>
            </a:r>
            <a:r>
              <a:rPr lang="en-US" sz="2800" b="1" dirty="0">
                <a:solidFill>
                  <a:schemeClr val="bg1"/>
                </a:solidFill>
              </a:rPr>
              <a:t>; </a:t>
            </a:r>
            <a:r>
              <a:rPr lang="en-US" sz="2800" b="1" dirty="0">
                <a:solidFill>
                  <a:srgbClr val="FFFF00"/>
                </a:solidFill>
              </a:rPr>
              <a:t>You heard my voice</a:t>
            </a:r>
            <a:r>
              <a:rPr lang="en-US" sz="2800" b="1" dirty="0">
                <a:solidFill>
                  <a:schemeClr val="bg1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09792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784</Words>
  <Application>Microsoft Office PowerPoint</Application>
  <PresentationFormat>Widescreen</PresentationFormat>
  <Paragraphs>67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Segoe UI</vt:lpstr>
      <vt:lpstr>Parallax</vt:lpstr>
      <vt:lpstr>THE 12 MINOR PROPHETS:  Jonah</vt:lpstr>
      <vt:lpstr>PowerPoint Presentation</vt:lpstr>
      <vt:lpstr>Matthew 16:4</vt:lpstr>
      <vt:lpstr>Listen for this:</vt:lpstr>
      <vt:lpstr>THAT’S GREEK TO ME…UNLESS IT’S HEBREW!</vt:lpstr>
      <vt:lpstr>THE NATURE OF REPENTANCE </vt:lpstr>
      <vt:lpstr>EXAMPLES OF A HEART WITH FEET AND EYES</vt:lpstr>
      <vt:lpstr>Jonah 2</vt:lpstr>
      <vt:lpstr>JONAH 2</vt:lpstr>
      <vt:lpstr>THERE IS A REVERSE TO GOD HEARING Isaiah 1:15-17</vt:lpstr>
      <vt:lpstr>THERE IS A REVERSE TO GOD HEARING Isaiah 1:15-17</vt:lpstr>
      <vt:lpstr>ALWAYS A GOOD FINISH FOR GOD’S PEOPLE Isaiah 65:24-25</vt:lpstr>
      <vt:lpstr>Knowing Gods Word In The Dark Places</vt:lpstr>
      <vt:lpstr>JONAH 2</vt:lpstr>
      <vt:lpstr>JONAH 2</vt:lpstr>
      <vt:lpstr>JONAH 2</vt:lpstr>
      <vt:lpstr>JONAH 2</vt:lpstr>
      <vt:lpstr>Next week:  Delivering the Message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12 MINOR PROPHETS</dc:title>
  <dc:creator>Greg Bowers</dc:creator>
  <cp:lastModifiedBy>Greg Bowers</cp:lastModifiedBy>
  <cp:revision>43</cp:revision>
  <dcterms:created xsi:type="dcterms:W3CDTF">2020-12-25T16:46:30Z</dcterms:created>
  <dcterms:modified xsi:type="dcterms:W3CDTF">2021-02-02T13:58:13Z</dcterms:modified>
</cp:coreProperties>
</file>